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0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27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39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6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8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05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4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427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99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80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35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60BCA-FC1B-4C48-BACE-B7FD24B2E969}" type="datetimeFigureOut">
              <a:rPr lang="ko-KR" altLang="en-US" smtClean="0"/>
              <a:t>2022-09-20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5B9D-B2A3-496B-9527-2B9FF86FFD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594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117" rtl="0" eaLnBrk="1" latinLnBrk="1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3060071" y="2794131"/>
            <a:ext cx="4055953" cy="367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4313055" y="2907808"/>
            <a:ext cx="2751074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For ultra-high temperature measurement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983495" y="4416687"/>
            <a:ext cx="6020555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It can measure the temperature uniformly up to 500℃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,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so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it can be used efficiently in the chemical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industry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that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develops/produces products through various chemical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reactions,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the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energy industry that deals with oil and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gas,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the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power production industry, and the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field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where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ultra high temperature occurs such </a:t>
            </a: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as</a:t>
            </a:r>
          </a:p>
          <a:p>
            <a:pPr algn="r">
              <a:lnSpc>
                <a:spcPct val="150000"/>
              </a:lnSpc>
            </a:pPr>
            <a:r>
              <a:rPr lang="en-US" altLang="ko-KR" sz="120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semiconductor </a:t>
            </a:r>
            <a:r>
              <a:rPr lang="en-US" altLang="ko-KR" sz="12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packaging This is possible.</a:t>
            </a:r>
            <a:endParaRPr lang="ko-KR" altLang="en-US" sz="120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57F466-D44F-C177-FA5B-5FEEA0A38F5C}"/>
              </a:ext>
            </a:extLst>
          </p:cNvPr>
          <p:cNvSpPr txBox="1"/>
          <p:nvPr/>
        </p:nvSpPr>
        <p:spPr>
          <a:xfrm>
            <a:off x="801003" y="7296097"/>
            <a:ext cx="120757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Key Features</a:t>
            </a:r>
            <a:endParaRPr lang="ko-KR" altLang="en-US" sz="14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B4A1D37-1F6E-771A-6E76-CC150EE220BB}"/>
              </a:ext>
            </a:extLst>
          </p:cNvPr>
          <p:cNvSpPr/>
          <p:nvPr/>
        </p:nvSpPr>
        <p:spPr bwMode="auto">
          <a:xfrm>
            <a:off x="2368459" y="7433348"/>
            <a:ext cx="4904309" cy="13591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34848" tIns="44258" rIns="34848" bIns="4425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QVGA (320x240) resolution, 30Hz/60Hz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Temperature accuracy within ±2℃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Precise temperature measurement up to ~500℃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Provides various interfaces such as USB, MIPI, </a:t>
            </a:r>
            <a:r>
              <a:rPr lang="en-US" altLang="ko-KR" sz="1200" b="1" dirty="0" err="1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CameraLink</a:t>
            </a: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, etc.</a:t>
            </a:r>
          </a:p>
          <a:p>
            <a:pPr marL="177800" indent="-177800" defTabSz="88520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200" b="1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0"/>
                </a:gradFill>
                <a:latin typeface="+mn-ea"/>
              </a:rPr>
              <a:t>Application in various fields such as industrial, chemical, battery, energy, power generation, and semiconductor</a:t>
            </a:r>
            <a:endParaRPr lang="ko-KR" altLang="en-US" sz="1200" b="1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0"/>
              </a:gradFill>
              <a:latin typeface="+mn-ea"/>
            </a:endParaRPr>
          </a:p>
        </p:txBody>
      </p:sp>
      <p:pic>
        <p:nvPicPr>
          <p:cNvPr id="22" name="그림 21" descr="어두운, 검은색, 옅은, 켜진이(가) 표시된 사진&#10;&#10;자동 생성된 설명">
            <a:extLst>
              <a:ext uri="{FF2B5EF4-FFF2-40B4-BE49-F238E27FC236}">
                <a16:creationId xmlns:a16="http://schemas.microsoft.com/office/drawing/2014/main" id="{9073A1EA-5605-23AE-626D-FA39635E01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99"/>
          <a:stretch/>
        </p:blipFill>
        <p:spPr>
          <a:xfrm>
            <a:off x="3120232" y="195"/>
            <a:ext cx="4441031" cy="2895600"/>
          </a:xfrm>
          <a:prstGeom prst="rect">
            <a:avLst/>
          </a:prstGeom>
        </p:spPr>
      </p:pic>
      <p:pic>
        <p:nvPicPr>
          <p:cNvPr id="24" name="그림 23" descr="텍스트, 클립아트, 표지판이(가) 표시된 사진&#10;&#10;자동 생성된 설명">
            <a:extLst>
              <a:ext uri="{FF2B5EF4-FFF2-40B4-BE49-F238E27FC236}">
                <a16:creationId xmlns:a16="http://schemas.microsoft.com/office/drawing/2014/main" id="{A2A57BB3-2095-BD06-8E1E-6E4988B3D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5" y="1120499"/>
            <a:ext cx="2231589" cy="550867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BE832790-B287-386B-074F-1C1B1C726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40427"/>
            <a:ext cx="7561263" cy="1951386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8801" y="1294716"/>
            <a:ext cx="3742101" cy="249448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DB4DF92-E58F-A9EA-AA28-E88160CEBCE9}"/>
              </a:ext>
            </a:extLst>
          </p:cNvPr>
          <p:cNvSpPr txBox="1"/>
          <p:nvPr/>
        </p:nvSpPr>
        <p:spPr>
          <a:xfrm>
            <a:off x="2350630" y="3693886"/>
            <a:ext cx="1539204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Accurate temperature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Measurement and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High quality imaging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B1D687-9459-E4DF-F75B-5AA15B4E0A2F}"/>
              </a:ext>
            </a:extLst>
          </p:cNvPr>
          <p:cNvSpPr txBox="1"/>
          <p:nvPr/>
        </p:nvSpPr>
        <p:spPr>
          <a:xfrm>
            <a:off x="3907284" y="3700236"/>
            <a:ext cx="1627369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Supports various video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Formats for multiple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applications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B5E9CA-1777-AAFA-5DA4-06929E379DDC}"/>
              </a:ext>
            </a:extLst>
          </p:cNvPr>
          <p:cNvSpPr txBox="1"/>
          <p:nvPr/>
        </p:nvSpPr>
        <p:spPr>
          <a:xfrm>
            <a:off x="5500881" y="3700236"/>
            <a:ext cx="1563248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Low cost, space free,</a:t>
            </a:r>
          </a:p>
          <a:p>
            <a:pPr algn="ctr"/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comfortable,</a:t>
            </a:r>
          </a:p>
          <a:p>
            <a:pPr algn="ctr"/>
            <a:r>
              <a:rPr lang="en-US" altLang="ko-KR" sz="105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e</a:t>
            </a:r>
            <a:r>
              <a:rPr lang="en-US" altLang="ko-KR" sz="1050" dirty="0" smtClean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+mj-ea"/>
                <a:ea typeface="+mj-ea"/>
              </a:rPr>
              <a:t>asy installation</a:t>
            </a:r>
            <a:endParaRPr lang="ko-KR" altLang="en-US" sz="105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1C92081B-742F-6C48-B798-240B21A0B307}"/>
              </a:ext>
            </a:extLst>
          </p:cNvPr>
          <p:cNvSpPr/>
          <p:nvPr/>
        </p:nvSpPr>
        <p:spPr>
          <a:xfrm rot="5400000">
            <a:off x="3267075" y="-69850"/>
            <a:ext cx="469900" cy="7004050"/>
          </a:xfrm>
          <a:prstGeom prst="rect">
            <a:avLst/>
          </a:prstGeom>
          <a:solidFill>
            <a:srgbClr val="E18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3B685FD1-2032-5BBD-3A58-D21CB6B38B7E}"/>
              </a:ext>
            </a:extLst>
          </p:cNvPr>
          <p:cNvGrpSpPr/>
          <p:nvPr/>
        </p:nvGrpSpPr>
        <p:grpSpPr>
          <a:xfrm>
            <a:off x="3863578" y="3246438"/>
            <a:ext cx="62308" cy="379412"/>
            <a:chOff x="3609975" y="3246438"/>
            <a:chExt cx="62308" cy="379412"/>
          </a:xfrm>
        </p:grpSpPr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8F3BC3CF-5459-6AC1-BE06-F90CB0A2C14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41129" y="3246438"/>
              <a:ext cx="0" cy="37941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AD2E2667-94F3-992A-CA3F-FA32A720206A}"/>
                </a:ext>
              </a:extLst>
            </p:cNvPr>
            <p:cNvSpPr/>
            <p:nvPr userDrawn="1"/>
          </p:nvSpPr>
          <p:spPr>
            <a:xfrm>
              <a:off x="3609975" y="3404990"/>
              <a:ext cx="62308" cy="6230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1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5BA3B7C-63A8-59D6-21EC-69159CF99A90}"/>
              </a:ext>
            </a:extLst>
          </p:cNvPr>
          <p:cNvGrpSpPr/>
          <p:nvPr/>
        </p:nvGrpSpPr>
        <p:grpSpPr>
          <a:xfrm>
            <a:off x="5520928" y="3246438"/>
            <a:ext cx="62308" cy="379412"/>
            <a:chOff x="3609975" y="3246438"/>
            <a:chExt cx="62308" cy="379412"/>
          </a:xfrm>
        </p:grpSpPr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AD50A9D6-ADA4-17D9-A027-EA4638470F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641129" y="3246438"/>
              <a:ext cx="0" cy="37941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18A274AC-BEC7-E3FE-806B-98D7B4A99CEF}"/>
                </a:ext>
              </a:extLst>
            </p:cNvPr>
            <p:cNvSpPr/>
            <p:nvPr userDrawn="1"/>
          </p:nvSpPr>
          <p:spPr>
            <a:xfrm>
              <a:off x="3609975" y="3404990"/>
              <a:ext cx="62308" cy="6230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1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D3C0980E-165F-CEDC-957E-749DD1B41366}"/>
              </a:ext>
            </a:extLst>
          </p:cNvPr>
          <p:cNvSpPr txBox="1"/>
          <p:nvPr/>
        </p:nvSpPr>
        <p:spPr>
          <a:xfrm>
            <a:off x="2827792" y="3277961"/>
            <a:ext cx="81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Accuracy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409673F-D0DA-9315-6704-EF9BCFA4D5E1}"/>
              </a:ext>
            </a:extLst>
          </p:cNvPr>
          <p:cNvSpPr txBox="1"/>
          <p:nvPr/>
        </p:nvSpPr>
        <p:spPr>
          <a:xfrm>
            <a:off x="4166144" y="3277961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Expandability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AB4D4E3-6E1F-F9DD-7029-CC5C531C914E}"/>
              </a:ext>
            </a:extLst>
          </p:cNvPr>
          <p:cNvSpPr txBox="1"/>
          <p:nvPr/>
        </p:nvSpPr>
        <p:spPr>
          <a:xfrm>
            <a:off x="5825232" y="327796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Efficiency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57F466-D44F-C177-FA5B-5FEEA0A38F5C}"/>
              </a:ext>
            </a:extLst>
          </p:cNvPr>
          <p:cNvSpPr txBox="1"/>
          <p:nvPr/>
        </p:nvSpPr>
        <p:spPr>
          <a:xfrm>
            <a:off x="2141225" y="2812237"/>
            <a:ext cx="218425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600" dirty="0" err="1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</a:t>
            </a:r>
            <a:r>
              <a:rPr lang="en-US" altLang="ko-KR" sz="16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 QRT500</a:t>
            </a:r>
            <a:endParaRPr lang="ko-KR" altLang="en-US" sz="16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601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8818" y="5701974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4601461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3900452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2992471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562937" y="726734"/>
            <a:ext cx="6579408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7AEC8E-D825-E0AC-6E96-C37CF4E7346D}"/>
              </a:ext>
            </a:extLst>
          </p:cNvPr>
          <p:cNvSpPr txBox="1"/>
          <p:nvPr/>
        </p:nvSpPr>
        <p:spPr>
          <a:xfrm>
            <a:off x="350497" y="343467"/>
            <a:ext cx="3587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QRT500 </a:t>
            </a:r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Module Technical Specifications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A22A78-921B-1E9B-FFBA-0C9F4A13D63C}"/>
              </a:ext>
            </a:extLst>
          </p:cNvPr>
          <p:cNvSpPr txBox="1"/>
          <p:nvPr/>
        </p:nvSpPr>
        <p:spPr>
          <a:xfrm>
            <a:off x="651169" y="3013643"/>
            <a:ext cx="56586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Mechanical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0B37E62-21E0-3640-228C-C86DBAF12AAE}"/>
              </a:ext>
            </a:extLst>
          </p:cNvPr>
          <p:cNvSpPr txBox="1"/>
          <p:nvPr/>
        </p:nvSpPr>
        <p:spPr>
          <a:xfrm>
            <a:off x="651169" y="748481"/>
            <a:ext cx="67280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Imaging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47" name="표 66">
            <a:extLst>
              <a:ext uri="{FF2B5EF4-FFF2-40B4-BE49-F238E27FC236}">
                <a16:creationId xmlns:a16="http://schemas.microsoft.com/office/drawing/2014/main" id="{5C869010-A574-6DC9-A3BF-AC6CFEE2B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460682"/>
              </p:ext>
            </p:extLst>
          </p:nvPr>
        </p:nvGraphicFramePr>
        <p:xfrm>
          <a:off x="585246" y="1006752"/>
          <a:ext cx="6520404" cy="180342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2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 Technology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Uncooled Microbolometer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Array Format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QVGA(320X240)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Pixel Pitch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µm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30510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Spectral Range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LWIR</a:t>
                      </a:r>
                      <a:r>
                        <a:rPr lang="en-US" altLang="ko-KR" sz="700" b="0" kern="120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8~14 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µm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47619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spc="-50" baseline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Thermal Sensitivity (NETD)</a:t>
                      </a:r>
                      <a:endParaRPr lang="ko-KR" altLang="en-US" sz="700" b="0" kern="1200" spc="-50" baseline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&lt;40mK(Premium), &lt;50mK(Industrial), &lt;60mK(General)</a:t>
                      </a:r>
                      <a:endParaRPr lang="ko-KR" altLang="en-US" sz="700" b="0" kern="1200" spc="-4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84545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Frame Rate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30Hz / 60Hz (EL free)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92471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Shutter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shutter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995272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Accuracy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2℃ or ±2%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32266"/>
                  </a:ext>
                </a:extLst>
              </a:tr>
              <a:tr h="200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Scene Temp. Range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~ +500℃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graphicFrame>
        <p:nvGraphicFramePr>
          <p:cNvPr id="48" name="표 66">
            <a:extLst>
              <a:ext uri="{FF2B5EF4-FFF2-40B4-BE49-F238E27FC236}">
                <a16:creationId xmlns:a16="http://schemas.microsoft.com/office/drawing/2014/main" id="{0B80252C-9434-F7C7-22D7-12EC28536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11232"/>
              </p:ext>
            </p:extLst>
          </p:nvPr>
        </p:nvGraphicFramePr>
        <p:xfrm>
          <a:off x="585246" y="3261977"/>
          <a:ext cx="6520404" cy="4231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22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2250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Size (mm)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33.0(W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x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33.0(H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x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24.3(D</a:t>
                      </a:r>
                      <a:r>
                        <a:rPr lang="en-US" altLang="ko-KR" sz="700" b="0" kern="1200" spc="-4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without lens/int. </a:t>
                      </a:r>
                      <a:r>
                        <a:rPr lang="en-US" altLang="ko-KR" sz="700" b="0" kern="1200" spc="-4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Board</a:t>
                      </a:r>
                      <a:endParaRPr lang="ko-KR" altLang="en-US" sz="700" b="0" kern="1200" spc="-4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Weight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55g (without lens)</a:t>
                      </a:r>
                      <a:endParaRPr lang="ko-KR" altLang="en-US" sz="7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35746B0-7F8E-B3A3-5D66-A63633F5EC38}"/>
              </a:ext>
            </a:extLst>
          </p:cNvPr>
          <p:cNvSpPr txBox="1"/>
          <p:nvPr/>
        </p:nvSpPr>
        <p:spPr>
          <a:xfrm>
            <a:off x="657519" y="4631413"/>
            <a:ext cx="456856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Electrical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2389" y="5727380"/>
            <a:ext cx="75020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Environmental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51" name="표 66">
            <a:extLst>
              <a:ext uri="{FF2B5EF4-FFF2-40B4-BE49-F238E27FC236}">
                <a16:creationId xmlns:a16="http://schemas.microsoft.com/office/drawing/2014/main" id="{8ADDD120-6522-BFFD-CC50-B1A1678BB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76736"/>
              </p:ext>
            </p:extLst>
          </p:nvPr>
        </p:nvGraphicFramePr>
        <p:xfrm>
          <a:off x="585246" y="4173698"/>
          <a:ext cx="6520404" cy="1981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7855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4185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FOV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spc="-8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11.5° /  28° /  36° / 42° /  50° /  54.4° / custom</a:t>
                      </a:r>
                      <a:endParaRPr lang="ko-KR" altLang="en-US" sz="700" b="0" kern="1200" spc="-8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</a:tbl>
          </a:graphicData>
        </a:graphic>
      </p:graphicFrame>
      <p:graphicFrame>
        <p:nvGraphicFramePr>
          <p:cNvPr id="52" name="표 66">
            <a:extLst>
              <a:ext uri="{FF2B5EF4-FFF2-40B4-BE49-F238E27FC236}">
                <a16:creationId xmlns:a16="http://schemas.microsoft.com/office/drawing/2014/main" id="{4559A2DF-8FB3-736F-1050-0E6873AC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72682"/>
              </p:ext>
            </p:extLst>
          </p:nvPr>
        </p:nvGraphicFramePr>
        <p:xfrm>
          <a:off x="591596" y="4889885"/>
          <a:ext cx="6520404" cy="594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849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355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Voltage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5.0V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Power Consumption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1.2W </a:t>
                      </a:r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(without Interface Board)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Video Channel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USB(UVC format), Camera-Link(LVDS format</a:t>
                      </a:r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MIPI(CSI-2 format), Analog, Ethernet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32266"/>
                  </a:ext>
                </a:extLst>
              </a:tr>
            </a:tbl>
          </a:graphicData>
        </a:graphic>
      </p:graphicFrame>
      <p:graphicFrame>
        <p:nvGraphicFramePr>
          <p:cNvPr id="53" name="표 66">
            <a:extLst>
              <a:ext uri="{FF2B5EF4-FFF2-40B4-BE49-F238E27FC236}">
                <a16:creationId xmlns:a16="http://schemas.microsoft.com/office/drawing/2014/main" id="{A4C06824-5B67-CAA1-035E-1C28343A7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65083"/>
              </p:ext>
            </p:extLst>
          </p:nvPr>
        </p:nvGraphicFramePr>
        <p:xfrm>
          <a:off x="586466" y="5982095"/>
          <a:ext cx="6520404" cy="3962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97604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622800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Temp.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spc="0" baseline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+10℃ ~ 50℃, customize available</a:t>
                      </a:r>
                      <a:endParaRPr lang="ko-KR" altLang="en-US" sz="7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Storage Temp.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7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-40℃ ~ +85℃</a:t>
                      </a:r>
                      <a:endParaRPr lang="ko-KR" altLang="en-US" sz="7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6FA22A78-921B-1E9B-FFBA-0C9F4A13D63C}"/>
              </a:ext>
            </a:extLst>
          </p:cNvPr>
          <p:cNvSpPr txBox="1"/>
          <p:nvPr/>
        </p:nvSpPr>
        <p:spPr>
          <a:xfrm>
            <a:off x="651169" y="3920671"/>
            <a:ext cx="23724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Lens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4145755" y="453095"/>
            <a:ext cx="3033235" cy="74352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2399456" y="7019903"/>
            <a:ext cx="4779535" cy="89406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08AC13-C9ED-DD6E-79AF-2C53770976A7}"/>
              </a:ext>
            </a:extLst>
          </p:cNvPr>
          <p:cNvSpPr txBox="1"/>
          <p:nvPr/>
        </p:nvSpPr>
        <p:spPr>
          <a:xfrm>
            <a:off x="350497" y="6933801"/>
            <a:ext cx="2048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Part Numbering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graphicFrame>
        <p:nvGraphicFramePr>
          <p:cNvPr id="58" name="표 66">
            <a:extLst>
              <a:ext uri="{FF2B5EF4-FFF2-40B4-BE49-F238E27FC236}">
                <a16:creationId xmlns:a16="http://schemas.microsoft.com/office/drawing/2014/main" id="{7A3E8D65-2237-C757-3DDD-A08EB2FA6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663774"/>
              </p:ext>
            </p:extLst>
          </p:nvPr>
        </p:nvGraphicFramePr>
        <p:xfrm>
          <a:off x="585246" y="7275237"/>
          <a:ext cx="6520404" cy="25167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18826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325510">
                  <a:extLst>
                    <a:ext uri="{9D8B030D-6E8A-4147-A177-3AD203B41FA5}">
                      <a16:colId xmlns:a16="http://schemas.microsoft.com/office/drawing/2014/main" val="2480607903"/>
                    </a:ext>
                  </a:extLst>
                </a:gridCol>
                <a:gridCol w="488266">
                  <a:extLst>
                    <a:ext uri="{9D8B030D-6E8A-4147-A177-3AD203B41FA5}">
                      <a16:colId xmlns:a16="http://schemas.microsoft.com/office/drawing/2014/main" val="1092290328"/>
                    </a:ext>
                  </a:extLst>
                </a:gridCol>
                <a:gridCol w="325510">
                  <a:extLst>
                    <a:ext uri="{9D8B030D-6E8A-4147-A177-3AD203B41FA5}">
                      <a16:colId xmlns:a16="http://schemas.microsoft.com/office/drawing/2014/main" val="2009555423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46480938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414205388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79081544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2254181722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1683525935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899846106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48852985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1338546281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741871329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2370227637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3338383473"/>
                    </a:ext>
                  </a:extLst>
                </a:gridCol>
                <a:gridCol w="405191">
                  <a:extLst>
                    <a:ext uri="{9D8B030D-6E8A-4147-A177-3AD203B41FA5}">
                      <a16:colId xmlns:a16="http://schemas.microsoft.com/office/drawing/2014/main" val="4154329763"/>
                    </a:ext>
                  </a:extLst>
                </a:gridCol>
              </a:tblGrid>
              <a:tr h="19274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700" b="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34829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Purpose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Frame/Sec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Lens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HFOV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Grade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Temp. Range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Interface option</a:t>
                      </a:r>
                      <a:endParaRPr lang="ko-KR" altLang="en-US" sz="7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  <a:tr h="1555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33878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Temperature</a:t>
                      </a:r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320*240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320A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30Hz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11.5°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115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40mK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(Premium)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-20~500℃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USB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77791"/>
                  </a:ext>
                </a:extLst>
              </a:tr>
              <a:tr h="1551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28°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280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70367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60Hz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36°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360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50mK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(Industrial)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000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Camera-Link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3564"/>
                  </a:ext>
                </a:extLst>
              </a:tr>
              <a:tr h="1551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42</a:t>
                      </a: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420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67749"/>
                  </a:ext>
                </a:extLst>
              </a:tr>
              <a:tr h="15516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50°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500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60mK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</a:t>
                      </a:r>
                    </a:p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(General)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MIPI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17868"/>
                  </a:ext>
                </a:extLst>
              </a:tr>
              <a:tr h="1514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ko-KR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54.4°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544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024899"/>
                  </a:ext>
                </a:extLst>
              </a:tr>
              <a:tr h="154773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Custom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r>
                        <a:rPr lang="en-US" altLang="zh-CN" sz="60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itchFamily="18" charset="0"/>
                          <a:ea typeface="+mn-ea"/>
                          <a:cs typeface="Arial" pitchFamily="18" charset="0"/>
                        </a:rPr>
                        <a:t>000</a:t>
                      </a: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solidFill>
                          <a:srgbClr val="E59B5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solidFill>
                          <a:srgbClr val="E59B5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Analog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05716"/>
                  </a:ext>
                </a:extLst>
              </a:tr>
              <a:tr h="1450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54353" rtl="0" eaLnBrk="1" latinLnBrk="0" hangingPunct="1">
                        <a:lnSpc>
                          <a:spcPct val="100000"/>
                        </a:lnSpc>
                        <a:tabLst/>
                      </a:pPr>
                      <a:endParaRPr lang="en-US" altLang="zh-CN" sz="60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itchFamily="18" charset="0"/>
                        <a:ea typeface="+mn-ea"/>
                        <a:cs typeface="Arial" pitchFamily="18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45723"/>
                  </a:ext>
                </a:extLst>
              </a:tr>
              <a:tr h="295466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Ethernet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3239"/>
                  </a:ext>
                </a:extLst>
              </a:tr>
              <a:tr h="297633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kern="1200" spc="0" baseline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ko-KR" altLang="en-US" sz="600" b="0" kern="1200" spc="0" baseline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4102"/>
                  </a:ext>
                </a:extLst>
              </a:tr>
            </a:tbl>
          </a:graphicData>
        </a:graphic>
      </p:graphicFrame>
      <p:sp>
        <p:nvSpPr>
          <p:cNvPr id="59" name="사각형: 둥근 모서리 21">
            <a:extLst>
              <a:ext uri="{FF2B5EF4-FFF2-40B4-BE49-F238E27FC236}">
                <a16:creationId xmlns:a16="http://schemas.microsoft.com/office/drawing/2014/main" id="{EBBF7B54-0E65-A6E5-4E07-009DA5CD880F}"/>
              </a:ext>
            </a:extLst>
          </p:cNvPr>
          <p:cNvSpPr/>
          <p:nvPr/>
        </p:nvSpPr>
        <p:spPr>
          <a:xfrm>
            <a:off x="545955" y="9923954"/>
            <a:ext cx="2578245" cy="41358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이등변 삼각형 59">
            <a:extLst>
              <a:ext uri="{FF2B5EF4-FFF2-40B4-BE49-F238E27FC236}">
                <a16:creationId xmlns:a16="http://schemas.microsoft.com/office/drawing/2014/main" id="{C8C883CE-3E8E-1170-0216-8E21028266F0}"/>
              </a:ext>
            </a:extLst>
          </p:cNvPr>
          <p:cNvSpPr/>
          <p:nvPr/>
        </p:nvSpPr>
        <p:spPr>
          <a:xfrm rot="16200000">
            <a:off x="3217896" y="10103565"/>
            <a:ext cx="63055" cy="54358"/>
          </a:xfrm>
          <a:prstGeom prst="triangle">
            <a:avLst/>
          </a:prstGeom>
          <a:solidFill>
            <a:srgbClr val="EC6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이등변 삼각형 60">
            <a:extLst>
              <a:ext uri="{FF2B5EF4-FFF2-40B4-BE49-F238E27FC236}">
                <a16:creationId xmlns:a16="http://schemas.microsoft.com/office/drawing/2014/main" id="{FD2346BD-3ACA-2704-B6D1-877317A9372E}"/>
              </a:ext>
            </a:extLst>
          </p:cNvPr>
          <p:cNvSpPr/>
          <p:nvPr/>
        </p:nvSpPr>
        <p:spPr>
          <a:xfrm rot="16200000">
            <a:off x="3286953" y="10103565"/>
            <a:ext cx="63055" cy="54358"/>
          </a:xfrm>
          <a:prstGeom prst="triangle">
            <a:avLst/>
          </a:prstGeom>
          <a:solidFill>
            <a:srgbClr val="F9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2" name="표 66">
            <a:extLst>
              <a:ext uri="{FF2B5EF4-FFF2-40B4-BE49-F238E27FC236}">
                <a16:creationId xmlns:a16="http://schemas.microsoft.com/office/drawing/2014/main" id="{C99C46B6-9EE8-ACCC-92ED-ED8B9B9BD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67291"/>
              </p:ext>
            </p:extLst>
          </p:nvPr>
        </p:nvGraphicFramePr>
        <p:xfrm>
          <a:off x="3458935" y="9940546"/>
          <a:ext cx="3679864" cy="39483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59983">
                  <a:extLst>
                    <a:ext uri="{9D8B030D-6E8A-4147-A177-3AD203B41FA5}">
                      <a16:colId xmlns:a16="http://schemas.microsoft.com/office/drawing/2014/main" val="3000796505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1092290328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464809382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790815447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1683525935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488529857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741871329"/>
                    </a:ext>
                  </a:extLst>
                </a:gridCol>
                <a:gridCol w="459983">
                  <a:extLst>
                    <a:ext uri="{9D8B030D-6E8A-4147-A177-3AD203B41FA5}">
                      <a16:colId xmlns:a16="http://schemas.microsoft.com/office/drawing/2014/main" val="3338383473"/>
                    </a:ext>
                  </a:extLst>
                </a:gridCol>
              </a:tblGrid>
              <a:tr h="2074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8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2299"/>
                  </a:ext>
                </a:extLst>
              </a:tr>
              <a:tr h="1874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 smtClean="0">
                          <a:gradFill>
                            <a:gsLst>
                              <a:gs pos="0">
                                <a:schemeClr val="accent2">
                                  <a:lumMod val="75000"/>
                                </a:schemeClr>
                              </a:gs>
                              <a:gs pos="100000">
                                <a:schemeClr val="accent2">
                                  <a:lumMod val="7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</a:t>
                      </a:r>
                      <a:endParaRPr lang="ko-KR" altLang="en-US" sz="700" b="1" dirty="0">
                        <a:gradFill>
                          <a:gsLst>
                            <a:gs pos="0">
                              <a:schemeClr val="accent2">
                                <a:lumMod val="75000"/>
                              </a:schemeClr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12700" cmpd="sng">
                      <a:noFill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320A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ko-KR" altLang="en-US" sz="700" b="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115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 smtClean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77514" rtl="0" eaLnBrk="1" latinLnBrk="1" hangingPunct="1"/>
                      <a:r>
                        <a:rPr lang="en-US" altLang="ko-KR" sz="700" b="0" kern="1200" dirty="0">
                          <a:gradFill>
                            <a:gsLst>
                              <a:gs pos="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</a:gsLst>
                            <a:lin ang="5400000" scaled="1"/>
                          </a:gra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</a:t>
                      </a:r>
                      <a:endParaRPr lang="ko-KR" altLang="en-US" sz="700" b="0" kern="1200" dirty="0">
                        <a:gradFill>
                          <a:gsLst>
                            <a:gs pos="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</a:gsLst>
                          <a:lin ang="5400000" scaled="1"/>
                        </a:gra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E59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51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8994"/>
                  </a:ext>
                </a:extLst>
              </a:tr>
            </a:tbl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0B972E8C-A7AB-4DF6-B79A-4A597F45DDB3}"/>
              </a:ext>
            </a:extLst>
          </p:cNvPr>
          <p:cNvSpPr txBox="1"/>
          <p:nvPr/>
        </p:nvSpPr>
        <p:spPr>
          <a:xfrm>
            <a:off x="543292" y="10009703"/>
            <a:ext cx="25699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777514" latinLnBrk="1"/>
            <a:r>
              <a:rPr lang="en-US" altLang="ko-KR" sz="900" dirty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Part Numbering Sample : </a:t>
            </a:r>
            <a:r>
              <a:rPr lang="en-US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QT320A3L115I500U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BE57B847-0124-7C39-93F0-6DC17256C626}"/>
              </a:ext>
            </a:extLst>
          </p:cNvPr>
          <p:cNvSpPr txBox="1"/>
          <p:nvPr/>
        </p:nvSpPr>
        <p:spPr>
          <a:xfrm>
            <a:off x="433047" y="575242"/>
            <a:ext cx="29578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QuantumRed 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Q</a:t>
            </a:r>
            <a:r>
              <a:rPr lang="en-US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RT500</a:t>
            </a:r>
            <a:r>
              <a:rPr lang="fr-FR" altLang="ko-KR" sz="1100" dirty="0" smtClean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 Module </a:t>
            </a:r>
            <a:r>
              <a:rPr lang="fr-FR" altLang="ko-KR" sz="1100" dirty="0">
                <a:gradFill>
                  <a:gsLst>
                    <a:gs pos="0">
                      <a:srgbClr val="EE6B21"/>
                    </a:gs>
                    <a:gs pos="100000">
                      <a:srgbClr val="EE6B21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Dimensions</a:t>
            </a:r>
            <a:endParaRPr lang="ko-KR" altLang="en-US" sz="1100" dirty="0">
              <a:gradFill>
                <a:gsLst>
                  <a:gs pos="0">
                    <a:srgbClr val="EE6B21"/>
                  </a:gs>
                  <a:gs pos="100000">
                    <a:srgbClr val="EE6B2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 rotWithShape="1">
          <a:blip r:embed="rId2"/>
          <a:srcRect b="37667"/>
          <a:stretch/>
        </p:blipFill>
        <p:spPr>
          <a:xfrm>
            <a:off x="500189" y="1338949"/>
            <a:ext cx="6676748" cy="3267322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643" y="4749649"/>
            <a:ext cx="5323840" cy="2033335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643" y="6926362"/>
            <a:ext cx="5555013" cy="2002453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1720" y="1106041"/>
            <a:ext cx="1932051" cy="1689768"/>
          </a:xfrm>
          <a:prstGeom prst="rect">
            <a:avLst/>
          </a:prstGeom>
        </p:spPr>
      </p:pic>
      <p:sp>
        <p:nvSpPr>
          <p:cNvPr id="37" name="직사각형 36">
            <a:extLst>
              <a:ext uri="{FF2B5EF4-FFF2-40B4-BE49-F238E27FC236}">
                <a16:creationId xmlns:a16="http://schemas.microsoft.com/office/drawing/2014/main" id="{D427EECA-11CB-184B-5B84-9E7079624DE6}"/>
              </a:ext>
            </a:extLst>
          </p:cNvPr>
          <p:cNvSpPr/>
          <p:nvPr/>
        </p:nvSpPr>
        <p:spPr>
          <a:xfrm>
            <a:off x="3390907" y="672938"/>
            <a:ext cx="3788083" cy="89406"/>
          </a:xfrm>
          <a:prstGeom prst="rect">
            <a:avLst/>
          </a:prstGeom>
          <a:solidFill>
            <a:srgbClr val="F194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886911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912317"/>
            <a:ext cx="14212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Base Module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40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4606271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4631677"/>
            <a:ext cx="14212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USB Interface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42" name="사각형: 둥근 모서리 16">
            <a:extLst>
              <a:ext uri="{FF2B5EF4-FFF2-40B4-BE49-F238E27FC236}">
                <a16:creationId xmlns:a16="http://schemas.microsoft.com/office/drawing/2014/main" id="{3C9DC059-1B97-317D-7D78-06F32ADB18AD}"/>
              </a:ext>
            </a:extLst>
          </p:cNvPr>
          <p:cNvSpPr/>
          <p:nvPr/>
        </p:nvSpPr>
        <p:spPr>
          <a:xfrm>
            <a:off x="651226" y="6726738"/>
            <a:ext cx="6422674" cy="189310"/>
          </a:xfrm>
          <a:prstGeom prst="roundRect">
            <a:avLst/>
          </a:prstGeom>
          <a:solidFill>
            <a:srgbClr val="ECD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D70792-7FE3-E060-56C4-79D7DC158F4B}"/>
              </a:ext>
            </a:extLst>
          </p:cNvPr>
          <p:cNvSpPr txBox="1"/>
          <p:nvPr/>
        </p:nvSpPr>
        <p:spPr>
          <a:xfrm>
            <a:off x="651226" y="6752144"/>
            <a:ext cx="18786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Camera-Link Interface </a:t>
            </a:r>
            <a:r>
              <a:rPr lang="fr-FR" altLang="ko-KR" sz="900" dirty="0" smtClean="0">
                <a:gradFill>
                  <a:gsLst>
                    <a:gs pos="0">
                      <a:srgbClr val="64662C"/>
                    </a:gs>
                    <a:gs pos="100000">
                      <a:srgbClr val="64662C"/>
                    </a:gs>
                  </a:gsLst>
                  <a:lin ang="5400000" scaled="1"/>
                </a:gradFill>
                <a:latin typeface="+mj-ea"/>
                <a:ea typeface="+mj-ea"/>
              </a:rPr>
              <a:t>Dimension</a:t>
            </a:r>
            <a:endParaRPr lang="ko-KR" altLang="en-US" sz="900" dirty="0">
              <a:gradFill>
                <a:gsLst>
                  <a:gs pos="0">
                    <a:srgbClr val="64662C"/>
                  </a:gs>
                  <a:gs pos="100000">
                    <a:srgbClr val="64662C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665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2">
      <a:majorFont>
        <a:latin typeface="한화고딕 B"/>
        <a:ea typeface="한화고딕 B"/>
        <a:cs typeface=""/>
      </a:majorFont>
      <a:minorFont>
        <a:latin typeface="한화고딕 L"/>
        <a:ea typeface="한화고딕 L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448</Words>
  <Application>Microsoft Office PowerPoint</Application>
  <PresentationFormat>사용자 지정</PresentationFormat>
  <Paragraphs>172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한화고딕 B</vt:lpstr>
      <vt:lpstr>한화고딕 L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차정우</dc:creator>
  <cp:lastModifiedBy>이동석</cp:lastModifiedBy>
  <cp:revision>50</cp:revision>
  <dcterms:created xsi:type="dcterms:W3CDTF">2022-09-12T07:10:03Z</dcterms:created>
  <dcterms:modified xsi:type="dcterms:W3CDTF">2022-09-20T02:08:09Z</dcterms:modified>
</cp:coreProperties>
</file>